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image" Target="../media/image8.png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7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7.xml"/><Relationship Id="rId12" Type="http://schemas.openxmlformats.org/officeDocument/2006/relationships/image" Target="../media/image15.svg"/><Relationship Id="rId11" Type="http://schemas.openxmlformats.org/officeDocument/2006/relationships/image" Target="../media/image14.png"/><Relationship Id="rId10" Type="http://schemas.openxmlformats.org/officeDocument/2006/relationships/tags" Target="../tags/tag2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17.sv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8.png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27.png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ea typeface="Noto Serif Medium" pitchFamily="34" charset="-122"/>
                <a:cs typeface="+mn-lt"/>
              </a:rPr>
              <a:t>Customer Shopping Behaviour Analysis</a:t>
            </a:r>
            <a:endParaRPr lang="en-US" sz="4450" dirty="0">
              <a:cs typeface="+mn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50" y="4630420"/>
            <a:ext cx="7556500" cy="1384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Transforming raw customer data into actionable business insights through Python, SQL, and Power BI analytics.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316355"/>
            <a:ext cx="627824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Conclusion &amp; Impact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69607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This project demonstrates the power of combining Python EDA, SQL analysis, and Power BI visualization to analyze customer shopping behaviour effectively.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62388"/>
            <a:ext cx="62447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The interactive dashboard provides clear insights into customer preferences, revenue drivers, and subscription patterns, enabling businesses to make informed, data-driven decisions.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4110" y="5331460"/>
            <a:ext cx="5904865" cy="1581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Key Takeaway:</a:t>
            </a:r>
            <a:r>
              <a:rPr lang="en-US" sz="2000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 Middle-age customers drive revenue, clothing dominates sales, and subscription conversion represents the biggest growth </a:t>
            </a:r>
            <a:r>
              <a:rPr lang="en-US" sz="2000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opportunity.</a:t>
            </a:r>
            <a:endParaRPr lang="en-US" sz="2000" dirty="0">
              <a:latin typeface="+mn-ea"/>
              <a:cs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5331350"/>
            <a:ext cx="30480" cy="1088708"/>
          </a:xfrm>
          <a:prstGeom prst="rect">
            <a:avLst/>
          </a:prstGeom>
          <a:solidFill>
            <a:srgbClr val="9C9283"/>
          </a:solidFill>
        </p:spPr>
      </p:sp>
      <p:sp>
        <p:nvSpPr>
          <p:cNvPr id="7" name="Shape 5"/>
          <p:cNvSpPr/>
          <p:nvPr/>
        </p:nvSpPr>
        <p:spPr>
          <a:xfrm>
            <a:off x="7436168" y="2365534"/>
            <a:ext cx="6571417" cy="4547473"/>
          </a:xfrm>
          <a:prstGeom prst="roundRect">
            <a:avLst>
              <a:gd name="adj" fmla="val 3591"/>
            </a:avLst>
          </a:prstGeom>
          <a:solidFill>
            <a:srgbClr val="9C9283"/>
          </a:solidFill>
        </p:spPr>
      </p:sp>
      <p:sp>
        <p:nvSpPr>
          <p:cNvPr id="8" name="Text 6"/>
          <p:cNvSpPr/>
          <p:nvPr/>
        </p:nvSpPr>
        <p:spPr>
          <a:xfrm>
            <a:off x="7662982" y="25923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Next Steps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62982" y="3173492"/>
            <a:ext cx="6117788" cy="1451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Implement subscription campaigns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Noto Serif" pitchFamily="34" charset="-122"/>
                <a:cs typeface="+mn-lt"/>
              </a:rPr>
              <a:t>Optimize category inventory</a:t>
            </a:r>
            <a:endParaRPr lang="en-US" sz="2000" dirty="0">
              <a:cs typeface="+mn-lt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Launch age-targeted marketing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+mn-ea"/>
                <a:ea typeface="Noto Serif" pitchFamily="34" charset="-122"/>
                <a:cs typeface="+mn-ea"/>
              </a:rPr>
              <a:t>Monitor satisfaction metrics</a:t>
            </a:r>
            <a:endParaRPr lang="en-US" sz="2000" dirty="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6760" y="800695"/>
            <a:ext cx="1166813" cy="392906"/>
          </a:xfrm>
          <a:prstGeom prst="roundRect">
            <a:avLst>
              <a:gd name="adj" fmla="val 18249"/>
            </a:avLst>
          </a:prstGeom>
          <a:solidFill>
            <a:srgbClr val="E8E6E3"/>
          </a:solidFill>
        </p:spPr>
      </p:sp>
      <p:sp>
        <p:nvSpPr>
          <p:cNvPr id="3" name="Text 1"/>
          <p:cNvSpPr/>
          <p:nvPr/>
        </p:nvSpPr>
        <p:spPr>
          <a:xfrm>
            <a:off x="874752" y="864632"/>
            <a:ext cx="910828" cy="265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OVERVIEW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6760" y="1273850"/>
            <a:ext cx="6819067" cy="666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Project Scope &amp; Objectives</a:t>
            </a:r>
            <a:endParaRPr lang="en-US" sz="42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467570"/>
            <a:ext cx="8356759" cy="47354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1680" y="2817852"/>
            <a:ext cx="4259461" cy="1656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This project analyzes customer shopping behaviour using transactional and demographic data to understand purchasing patterns, preferences, and revenue contribution.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31680" y="4758769"/>
            <a:ext cx="4259461" cy="662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The analysis integrates three powerful tools to deliver comprehensive insight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s: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1680" y="5497711"/>
            <a:ext cx="4259461" cy="1325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Python for exploratory data analysis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SQL for structured data querying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Power BI for interactive visual analytics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2422"/>
            <a:ext cx="695908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Key Performance Metrics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793790" y="3394710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3.4K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793790" y="4426506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Total Customers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793790" y="491692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Active customer base analyzed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3407093" y="3394710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3.76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3407093" y="4426506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Avg Review Rating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407410" y="4946015"/>
            <a:ext cx="2329815" cy="1050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Customer satisfaction score</a:t>
            </a:r>
            <a:endParaRPr lang="en-US" dirty="0">
              <a:solidFill>
                <a:srgbClr val="4C4C4C"/>
              </a:solidFill>
              <a:latin typeface="Calibri" panose="020F0502020204030204" charset="0"/>
              <a:ea typeface="Noto Serif" pitchFamily="34" charset="-122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6020395" y="3394710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$59.61</a:t>
            </a:r>
            <a:endParaRPr lang="en-US" sz="5850" dirty="0">
              <a:solidFill>
                <a:srgbClr val="4C4C4C"/>
              </a:solidFill>
              <a:latin typeface="Calibri" panose="020F0502020204030204" charset="0"/>
              <a:ea typeface="Noto Serif Medium" pitchFamily="34" charset="-122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6020395" y="4426506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Avg Purchase</a:t>
            </a:r>
            <a:endParaRPr lang="en-US" sz="2200" dirty="0">
              <a:solidFill>
                <a:srgbClr val="4C4C4C"/>
              </a:solidFill>
              <a:latin typeface="Calibri" panose="020F0502020204030204" charset="0"/>
              <a:ea typeface="Noto Serif Medium" pitchFamily="34" charset="-122"/>
              <a:cs typeface="Calibri" panose="020F0502020204030204" charset="0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6021030" y="494613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Per transaction spending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13084"/>
            <a:ext cx="108346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9C928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888688"/>
            <a:ext cx="796052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DATASET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45293"/>
            <a:ext cx="818542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Data Structure &amp; Components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790" y="3394234"/>
            <a:ext cx="1055965" cy="1055965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2133243" y="3394234"/>
            <a:ext cx="1708547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Customer Demographics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2132965" y="4297045"/>
            <a:ext cx="1708785" cy="17767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Customer ID, age group, and gender data for segmentation analysis.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25278" y="3394234"/>
            <a:ext cx="1055965" cy="1055965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5464731" y="3394234"/>
            <a:ext cx="170866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Product Categories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5464731" y="4238982"/>
            <a:ext cx="170866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Clothing, accessories, footwear, and outerwear purchase records.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56884" y="3394234"/>
            <a:ext cx="1055965" cy="1055965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11"/>
            </p:custDataLst>
          </p:nvPr>
        </p:nvSpPr>
        <p:spPr>
          <a:xfrm>
            <a:off x="8796338" y="3394234"/>
            <a:ext cx="170866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Transaction Data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8796338" y="4238982"/>
            <a:ext cx="170866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Purchase amounts, review ratings, and frequency metrics.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788491" y="3394234"/>
            <a:ext cx="1055965" cy="1055965"/>
          </a:xfrm>
          <a:prstGeom prst="rect">
            <a:avLst/>
          </a:prstGeom>
        </p:spPr>
      </p:pic>
      <p:sp>
        <p:nvSpPr>
          <p:cNvPr id="15" name="Text 9"/>
          <p:cNvSpPr/>
          <p:nvPr>
            <p:custDataLst>
              <p:tags r:id="rId15"/>
            </p:custDataLst>
          </p:nvPr>
        </p:nvSpPr>
        <p:spPr>
          <a:xfrm>
            <a:off x="12127944" y="3394234"/>
            <a:ext cx="170866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Subscription Status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10"/>
          <p:cNvSpPr/>
          <p:nvPr>
            <p:custDataLst>
              <p:tags r:id="rId16"/>
            </p:custDataLst>
          </p:nvPr>
        </p:nvSpPr>
        <p:spPr>
          <a:xfrm>
            <a:off x="12127944" y="4238982"/>
            <a:ext cx="170866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Subscription status and shipping preferences tracked per customer.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858"/>
            <a:ext cx="60428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Analysis Methodology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959" y="1932265"/>
            <a:ext cx="7660481" cy="45465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7778" y="3043511"/>
            <a:ext cx="652129" cy="652131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8816770" y="5424194"/>
            <a:ext cx="1904221" cy="36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Power BI</a:t>
            </a:r>
            <a:endParaRPr lang="en-US" sz="23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368" y="3044733"/>
            <a:ext cx="652130" cy="652131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9"/>
            </p:custDataLst>
          </p:nvPr>
        </p:nvSpPr>
        <p:spPr>
          <a:xfrm>
            <a:off x="6416929" y="5424194"/>
            <a:ext cx="1904221" cy="36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SQL Queries</a:t>
            </a:r>
            <a:endParaRPr lang="en-US" sz="23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0528" y="3044733"/>
            <a:ext cx="652130" cy="652131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13"/>
            </p:custDataLst>
          </p:nvPr>
        </p:nvSpPr>
        <p:spPr>
          <a:xfrm>
            <a:off x="3977961" y="5424194"/>
            <a:ext cx="1904221" cy="36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Python EDA</a:t>
            </a:r>
            <a:endParaRPr lang="en-US" sz="23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93790" y="673393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Our comprehensive approach combines exploratory data analysis, structured querying, and visual analytics to extract meaningful patterns from customer behaviour data.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18523" y="851892"/>
            <a:ext cx="1267182" cy="287893"/>
          </a:xfrm>
          <a:prstGeom prst="roundRect">
            <a:avLst>
              <a:gd name="adj" fmla="val 19610"/>
            </a:avLst>
          </a:prstGeom>
          <a:solidFill>
            <a:srgbClr val="E8E6E3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9250" y="928687"/>
            <a:ext cx="134303" cy="134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0704" y="902256"/>
            <a:ext cx="864275" cy="187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 EDA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518523" y="1189553"/>
            <a:ext cx="7182207" cy="5250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Exploratory Data Analysis Findings</a:t>
            </a:r>
            <a:endParaRPr lang="en-US" sz="33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518523" y="2027753"/>
            <a:ext cx="3791188" cy="1205865"/>
          </a:xfrm>
          <a:prstGeom prst="roundRect">
            <a:avLst>
              <a:gd name="adj" fmla="val 58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694180" y="2216785"/>
            <a:ext cx="2099945" cy="389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Data Quality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1670050" y="2603500"/>
            <a:ext cx="3388995" cy="467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Cleaned missing values, removed duplicates, standardized labels</a:t>
            </a:r>
            <a:r>
              <a:rPr lang="en-US" sz="1300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.</a:t>
            </a:r>
            <a:endParaRPr lang="en-US" sz="13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1518523" y="3371374"/>
            <a:ext cx="3791188" cy="1205865"/>
          </a:xfrm>
          <a:prstGeom prst="roundRect">
            <a:avLst>
              <a:gd name="adj" fmla="val 58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1694140" y="3546991"/>
            <a:ext cx="2100143" cy="262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Rating Patterns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1694140" y="3933944"/>
            <a:ext cx="3439954" cy="467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Most ratings between 3.5-4, indicating good satisfaction</a:t>
            </a:r>
            <a:r>
              <a:rPr lang="en-US" sz="1600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.</a:t>
            </a:r>
            <a:endParaRPr lang="en-US" sz="16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Shape 9"/>
          <p:cNvSpPr/>
          <p:nvPr>
            <p:custDataLst>
              <p:tags r:id="rId9"/>
            </p:custDataLst>
          </p:nvPr>
        </p:nvSpPr>
        <p:spPr>
          <a:xfrm>
            <a:off x="1518523" y="4701659"/>
            <a:ext cx="3791188" cy="1205865"/>
          </a:xfrm>
          <a:prstGeom prst="roundRect">
            <a:avLst>
              <a:gd name="adj" fmla="val 58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1694140" y="4877276"/>
            <a:ext cx="2100143" cy="262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Age Insights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1694140" y="5264229"/>
            <a:ext cx="3439954" cy="467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Middle-age groups show highest purchasing consistency.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Shape 12"/>
          <p:cNvSpPr/>
          <p:nvPr>
            <p:custDataLst>
              <p:tags r:id="rId12"/>
            </p:custDataLst>
          </p:nvPr>
        </p:nvSpPr>
        <p:spPr>
          <a:xfrm>
            <a:off x="1518523" y="6031944"/>
            <a:ext cx="3791188" cy="1205865"/>
          </a:xfrm>
          <a:prstGeom prst="roundRect">
            <a:avLst>
              <a:gd name="adj" fmla="val 585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1694140" y="6207562"/>
            <a:ext cx="2100143" cy="2625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Category Trends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Text 14"/>
          <p:cNvSpPr/>
          <p:nvPr>
            <p:custDataLst>
              <p:tags r:id="rId14"/>
            </p:custDataLst>
          </p:nvPr>
        </p:nvSpPr>
        <p:spPr>
          <a:xfrm>
            <a:off x="1694140" y="6594515"/>
            <a:ext cx="3439954" cy="467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Clothing and accessories dominate purchase frequency.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7144" y="2544961"/>
            <a:ext cx="7392233" cy="4188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8147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Subscription Status Distribution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7256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B2722"/>
          </a:solidFill>
        </p:spPr>
      </p:sp>
      <p:sp>
        <p:nvSpPr>
          <p:cNvPr id="5" name="Text 2"/>
          <p:cNvSpPr/>
          <p:nvPr/>
        </p:nvSpPr>
        <p:spPr>
          <a:xfrm>
            <a:off x="3660338" y="6731913"/>
            <a:ext cx="1199317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Subscribed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F8473"/>
          </a:solidFill>
        </p:spPr>
      </p:sp>
      <p:sp>
        <p:nvSpPr>
          <p:cNvPr id="7" name="Text 4"/>
          <p:cNvSpPr/>
          <p:nvPr/>
        </p:nvSpPr>
        <p:spPr>
          <a:xfrm>
            <a:off x="5299829" y="6731913"/>
            <a:ext cx="1719501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Non-Subscribed</a:t>
            </a:r>
            <a:endParaRPr lang="en-US" sz="1750" dirty="0">
              <a:latin typeface="+mn-ea"/>
              <a:cs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38943" y="2376726"/>
            <a:ext cx="4205168" cy="8505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Major Growth Opportunity</a:t>
            </a:r>
            <a:endParaRPr 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38943" y="3454122"/>
            <a:ext cx="4205168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Non-subscribers represent 79% of the customer base, indicating strong potential to grow revenue through subscription-based offers and loyalty programs.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38943" y="5472708"/>
            <a:ext cx="4205168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Subscribed customers contribute relatively higher average spending, making subscription conversion a key strategic priority.</a:t>
            </a:r>
            <a:endParaRPr lang="en-US" sz="2000" dirty="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142048"/>
            <a:ext cx="7099340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Revenue &amp; Sales by Category</a:t>
            </a:r>
            <a:endParaRPr lang="en-US" sz="4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0894" y="2055495"/>
            <a:ext cx="2449116" cy="2889528"/>
          </a:xfrm>
          <a:prstGeom prst="roundRect">
            <a:avLst>
              <a:gd name="adj" fmla="val 350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412587" y="226718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942" y="2435543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97017" y="3042285"/>
            <a:ext cx="2025729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Clothing</a:t>
            </a:r>
            <a:endParaRPr lang="en-US" sz="2000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08725" y="3420110"/>
            <a:ext cx="2025650" cy="1504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Highest revenue generator and sales volume leader across all categories.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833723" y="2055495"/>
            <a:ext cx="2449235" cy="2889528"/>
          </a:xfrm>
          <a:prstGeom prst="roundRect">
            <a:avLst>
              <a:gd name="adj" fmla="val 350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045416" y="226718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3771" y="2435543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45416" y="3063240"/>
            <a:ext cx="20258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Accessories</a:t>
            </a:r>
            <a:endParaRPr lang="en-US" sz="2000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045575" y="3395345"/>
            <a:ext cx="2025650" cy="1530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Second-highest revenue contributor with moderate sales volume.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11466671" y="2055495"/>
            <a:ext cx="2449116" cy="2889528"/>
          </a:xfrm>
          <a:prstGeom prst="roundRect">
            <a:avLst>
              <a:gd name="adj" fmla="val 350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11678364" y="226718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6719" y="2435543"/>
            <a:ext cx="275511" cy="2755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678364" y="3063240"/>
            <a:ext cx="2025729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Footwear</a:t>
            </a:r>
            <a:endParaRPr lang="en-US" sz="2000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1678364" y="3492222"/>
            <a:ext cx="2025729" cy="12411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Lower revenue contribution with limited demand patterns.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200894" y="5128736"/>
            <a:ext cx="7714893" cy="1958697"/>
          </a:xfrm>
          <a:prstGeom prst="roundRect">
            <a:avLst>
              <a:gd name="adj" fmla="val 4377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6412587" y="5340429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0942" y="5508784"/>
            <a:ext cx="275511" cy="2755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12587" y="6136481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C"/>
                </a:solidFill>
                <a:latin typeface="+mn-ea"/>
                <a:ea typeface="Noto Serif Medium" pitchFamily="34" charset="-122"/>
                <a:cs typeface="+mn-ea"/>
              </a:rPr>
              <a:t>Outerwear</a:t>
            </a:r>
            <a:endParaRPr lang="en-US" sz="2000" b="1" dirty="0">
              <a:latin typeface="+mn-ea"/>
              <a:cs typeface="+mn-ea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412587" y="6565463"/>
            <a:ext cx="7291507" cy="3102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Lowest performing category requiring strategic intervention.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4737"/>
            <a:ext cx="2408158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713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2722"/>
            <a:ext cx="186380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50" y="1271905"/>
            <a:ext cx="751649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Strategic Business Actions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064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4547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Boost Subscriptions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20604" y="3945136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Introduce loyalty rewards, exclusive discounts, and free shipping for subscribers.</a:t>
            </a:r>
            <a:endParaRPr lang="en-US" dirty="0">
              <a:latin typeface="+mn-ea"/>
              <a:cs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2064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3454717"/>
            <a:ext cx="31367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Calibri" panose="020F0502020204030204" charset="0"/>
                <a:ea typeface="Noto Serif Medium" pitchFamily="34" charset="-122"/>
                <a:cs typeface="Calibri" panose="020F0502020204030204" charset="0"/>
              </a:rPr>
              <a:t>Expand Top Categories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42014" y="3945136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Increase clothing and accessories inventory with targeted promotions.</a:t>
            </a:r>
            <a:endParaRPr lang="en-US" dirty="0">
              <a:latin typeface="+mn-ea"/>
              <a:cs typeface="+mn-ea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775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0604" y="6031825"/>
            <a:ext cx="28995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ea typeface="Noto Serif Medium" pitchFamily="34" charset="-122"/>
                <a:cs typeface="+mn-lt"/>
              </a:rPr>
              <a:t>Age-Based Marketing</a:t>
            </a:r>
            <a:endParaRPr lang="en-US" sz="2200" dirty="0">
              <a:cs typeface="+mn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20604" y="6522244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Calibri" panose="020F0502020204030204" charset="0"/>
                <a:ea typeface="Noto Serif" pitchFamily="34" charset="-122"/>
                <a:cs typeface="Calibri" panose="020F0502020204030204" charset="0"/>
              </a:rPr>
              <a:t>Personalized offers for middle-age customers, budget deals for younger segments.</a:t>
            </a:r>
            <a:endParaRPr 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97755"/>
            <a:ext cx="6521410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42014" y="6031825"/>
            <a:ext cx="32315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ea typeface="Noto Serif Medium" pitchFamily="34" charset="-122"/>
                <a:cs typeface="+mn-lt"/>
              </a:rPr>
              <a:t>Revive Low Performers</a:t>
            </a:r>
            <a:endParaRPr lang="en-US" sz="2200" dirty="0">
              <a:cs typeface="+mn-lt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542014" y="6522244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+mn-ea"/>
                <a:ea typeface="Noto Serif" pitchFamily="34" charset="-122"/>
                <a:cs typeface="+mn-ea"/>
              </a:rPr>
              <a:t>Bundle footwear and outerwear with popular items, offer seasonal discounts.</a:t>
            </a:r>
            <a:endParaRPr lang="en-US" dirty="0">
              <a:latin typeface="+mn-ea"/>
              <a:cs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154805" y="623824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10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1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2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3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4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5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6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7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8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19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2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20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21.xml><?xml version="1.0" encoding="utf-8"?>
<p:tagLst xmlns:p="http://schemas.openxmlformats.org/presentationml/2006/main">
  <p:tag name="KSO_WM_DIAGRAM_VIRTUALLY_FRAME" val="{&quot;height&quot;:237.96559055118115,&quot;left&quot;:62.50314960629921,&quot;top&quot;:267.26251968503936,&quot;width&quot;:1026.9937007874014}"/>
</p:tagLst>
</file>

<file path=ppt/tags/tag22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3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4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5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6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7.xml><?xml version="1.0" encoding="utf-8"?>
<p:tagLst xmlns:p="http://schemas.openxmlformats.org/presentationml/2006/main">
  <p:tag name="KSO_WM_DIAGRAM_VIRTUALLY_FRAME" val="{&quot;height&quot;:216.33913385826773,&quot;left&quot;:313.2252755905512,&quot;top&quot;:239.64653543307085,&quot;width&quot;:530.9472440944882}"/>
</p:tagLst>
</file>

<file path=ppt/tags/tag28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29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30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1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2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3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4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5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6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7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8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39.xml><?xml version="1.0" encoding="utf-8"?>
<p:tagLst xmlns:p="http://schemas.openxmlformats.org/presentationml/2006/main">
  <p:tag name="KSO_WM_DIAGRAM_VIRTUALLY_FRAME" val="{&quot;height&quot;:410.2406299212598,&quot;left&quot;:119.56874015748028,&quot;top&quot;:159.66559055118108,&quot;width&quot;:298.51874015748035}"/>
</p:tagLst>
</file>

<file path=ppt/tags/tag4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5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6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7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8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ags/tag9.xml><?xml version="1.0" encoding="utf-8"?>
<p:tagLst xmlns:p="http://schemas.openxmlformats.org/presentationml/2006/main">
  <p:tag name="KSO_WM_DIAGRAM_VIRTUALLY_FRAME" val="{&quot;height&quot;:204.90937007874018,&quot;left&quot;:62.50314960629921,&quot;top&quot;:267.3,&quot;width&quot;:595.043700787401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3312</Words>
  <Application>WPS Presentation</Application>
  <PresentationFormat>On-screen Show (16:9)</PresentationFormat>
  <Paragraphs>151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Noto Serif Medium</vt:lpstr>
      <vt:lpstr>Segoe Print</vt:lpstr>
      <vt:lpstr>Noto Serif Medium</vt:lpstr>
      <vt:lpstr>Noto Serif Medium</vt:lpstr>
      <vt:lpstr>Noto Serif</vt:lpstr>
      <vt:lpstr>Noto Serif</vt:lpstr>
      <vt:lpstr>Noto Serif</vt:lpstr>
      <vt:lpstr>Calibri</vt:lpstr>
      <vt:lpstr>Microsoft YaHei</vt:lpstr>
      <vt:lpstr>Arial Unicode MS</vt:lpstr>
      <vt:lpstr>Calibri Light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shruti jamdar</cp:lastModifiedBy>
  <cp:revision>2</cp:revision>
  <dcterms:created xsi:type="dcterms:W3CDTF">2026-02-05T12:51:00Z</dcterms:created>
  <dcterms:modified xsi:type="dcterms:W3CDTF">2026-02-05T16:19:28Z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530D8A2F9F5940889E178E062DC38531_13</vt:lpwstr>
  </property>
  <property fmtid="{D5CDD505-2E9C-101B-9397-08002B2CF9AE}" pid="3" name="KSOProductBuildVer">
    <vt:lpwstr>1033-12.2.0.23196</vt:lpwstr>
  </property>
</Properties>
</file>